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9"/>
  </p:notesMasterIdLst>
  <p:sldIdLst>
    <p:sldId id="273" r:id="rId2"/>
    <p:sldId id="272" r:id="rId3"/>
    <p:sldId id="281" r:id="rId4"/>
    <p:sldId id="259" r:id="rId5"/>
    <p:sldId id="260" r:id="rId6"/>
    <p:sldId id="276" r:id="rId7"/>
    <p:sldId id="282" r:id="rId8"/>
    <p:sldId id="283" r:id="rId9"/>
    <p:sldId id="278" r:id="rId10"/>
    <p:sldId id="262" r:id="rId11"/>
    <p:sldId id="263" r:id="rId12"/>
    <p:sldId id="264" r:id="rId13"/>
    <p:sldId id="274" r:id="rId14"/>
    <p:sldId id="265" r:id="rId15"/>
    <p:sldId id="266" r:id="rId16"/>
    <p:sldId id="280" r:id="rId17"/>
    <p:sldId id="267" r:id="rId18"/>
  </p:sldIdLst>
  <p:sldSz cx="9144000" cy="6858000" type="screen4x3"/>
  <p:notesSz cx="6858000" cy="9144000"/>
  <p:embeddedFontLst>
    <p:embeddedFont>
      <p:font typeface="Arial Black" pitchFamily="34" charset="0"/>
      <p:bold r:id="rId20"/>
    </p:embeddedFont>
    <p:embeddedFont>
      <p:font typeface="Lucida Sans Unicode" pitchFamily="34" charset="0"/>
      <p:regular r:id="rId21"/>
    </p:embeddedFont>
    <p:embeddedFont>
      <p:font typeface="Wingdings 3" pitchFamily="18" charset="2"/>
      <p:regular r:id="rId22"/>
    </p:embeddedFont>
    <p:embeddedFont>
      <p:font typeface="Tahoma" pitchFamily="34" charset="0"/>
      <p:regular r:id="rId23"/>
      <p:bold r:id="rId24"/>
    </p:embeddedFont>
    <p:embeddedFont>
      <p:font typeface="Verdana" pitchFamily="34" charset="0"/>
      <p:regular r:id="rId25"/>
      <p:bold r:id="rId26"/>
      <p:italic r:id="rId27"/>
      <p:boldItalic r:id="rId28"/>
    </p:embeddedFont>
    <p:embeddedFont>
      <p:font typeface="Wingdings 2" pitchFamily="18" charset="2"/>
      <p:regular r:id="rId2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i="0" u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i="0" u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i="0" u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i="0" u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i="0" u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i="0" u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i="0" u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i="0" u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 i="0" u="none" baseline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32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 sz="28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4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 sz="20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175EDB-4E64-4A81-9663-AD4F13E40C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4"/>
            <a:ext cx="6715171" cy="56436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552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385174" cy="2214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2800" b="1" i="0" u="none" strike="noStrike" cap="none" baseline="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Знакомство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с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окружающим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миром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по-настоящему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всегда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начинается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с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первого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учителя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Дюйшен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и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есть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первый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учитель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о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котором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повествует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Ч.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Айтматов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2276475"/>
            <a:ext cx="2103436" cy="278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3662" y="3284537"/>
            <a:ext cx="2414586" cy="309721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4124325" y="1990725"/>
            <a:ext cx="8953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5">
            <a:alphaModFix/>
          </a:blip>
          <a:srcRect t="4135" b="15454"/>
          <a:stretch/>
        </p:blipFill>
        <p:spPr>
          <a:xfrm>
            <a:off x="468312" y="3284537"/>
            <a:ext cx="2660649" cy="31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9469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44474"/>
            <a:ext cx="8385174" cy="1827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2800" b="1" i="0" u="none" strike="noStrike" cap="none" baseline="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Учительница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Аполлинария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Николаевна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из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рассказа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А.П.Платонова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«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Еще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мама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»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для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Артема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казалась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второй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матерью</a:t>
            </a:r>
            <a:r>
              <a:rPr lang="en-US" sz="28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2420936"/>
            <a:ext cx="2609849" cy="352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8112" y="2420936"/>
            <a:ext cx="2633661" cy="345598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4057650" y="2057400"/>
            <a:ext cx="10287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</a:p>
        </p:txBody>
      </p:sp>
    </p:spTree>
  </p:cSld>
  <p:clrMapOvr>
    <a:masterClrMapping/>
  </p:clrMapOvr>
  <p:transition spd="slow" advTm="8768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14" y="2500307"/>
            <a:ext cx="2674961" cy="380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975" y="2500306"/>
            <a:ext cx="2684487" cy="392908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6242050" y="3516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0344150" y="5573712"/>
            <a:ext cx="939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В.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Астафьев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 «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Фотография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которой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меня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507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 txBox="1">
            <a:spLocks/>
          </p:cNvSpPr>
          <p:nvPr/>
        </p:nvSpPr>
        <p:spPr>
          <a:xfrm>
            <a:off x="357158" y="857232"/>
            <a:ext cx="8485216" cy="55721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lang="ru-RU" sz="2800" b="1" dirty="0" smtClean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lang="ru-RU" sz="2800" b="1" dirty="0" smtClean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«...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Фамилию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учителя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можно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и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забыть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важно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</a:b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чтоб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осталось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слово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«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Учитель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». И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каждый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человек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мечтающий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стать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учителем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пусть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доживет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до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такой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почести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как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наши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учителя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чтобы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раствориться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в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памяти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народа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с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которым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и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для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которого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они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жили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чтобы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сделаться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частицей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его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и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навечно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остаться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в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сердцах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даже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таких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нерадивых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и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непослушных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людей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как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я и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Санька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».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В. Астафьев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lang="ru-RU" sz="2800" b="1" dirty="0" smtClean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lang="ru-RU" sz="2400" b="1" dirty="0" smtClean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lang="ru-RU" sz="2400" b="1" dirty="0" smtClean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lang="ru-RU" sz="2400" b="1" dirty="0" smtClean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        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advTm="1778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 idx="4294967295"/>
          </p:nvPr>
        </p:nvSpPr>
        <p:spPr>
          <a:xfrm>
            <a:off x="214283" y="1052513"/>
            <a:ext cx="8572560" cy="623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2400" b="1" i="0" u="none" strike="noStrike" cap="none" baseline="0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В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повести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В.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Железникова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«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Чучело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»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Маргарита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Ивановна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к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сожалению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озабочена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своими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проблемами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своей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личной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жизнью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и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не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замечает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ничего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вокруг</a:t>
            </a:r>
            <a:r>
              <a:rPr lang="en-US" sz="24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r>
              <a:rPr lang="en-US" sz="28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573462"/>
            <a:ext cx="2128836" cy="284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486" y="3500437"/>
            <a:ext cx="1803400" cy="27733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7086600" y="318293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1166475" y="5307012"/>
            <a:ext cx="98425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</a:p>
        </p:txBody>
      </p:sp>
      <p:sp>
        <p:nvSpPr>
          <p:cNvPr id="109" name="Shape 109"/>
          <p:cNvSpPr/>
          <p:nvPr/>
        </p:nvSpPr>
        <p:spPr>
          <a:xfrm>
            <a:off x="6242050" y="2743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7675" y="2636836"/>
            <a:ext cx="3443286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408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76250"/>
            <a:ext cx="2116137" cy="303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9561" y="549275"/>
            <a:ext cx="1970086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6154737" y="40798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0145711" y="6032500"/>
            <a:ext cx="11620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2700336" y="487362"/>
            <a:ext cx="3671886" cy="3013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en-US" sz="36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 b="1" i="0" u="none" strike="noStrike" cap="none" baseline="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Распутин</a:t>
            </a:r>
            <a:endParaRPr lang="ru-RU" sz="3600" b="1" i="0" u="none" strike="noStrike" cap="none" baseline="0" dirty="0" smtClean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6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Уроки</a:t>
            </a:r>
            <a:r>
              <a:rPr lang="en-US" sz="36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baseline="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французского</a:t>
            </a:r>
            <a:r>
              <a:rPr lang="ru-RU" sz="3600" b="1" i="0" u="none" strike="noStrike" cap="none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lang="en-US" sz="3600" b="1" i="0" u="none" strike="noStrike" cap="none" baseline="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t="14314" r="23606" b="22865"/>
          <a:stretch/>
        </p:blipFill>
        <p:spPr>
          <a:xfrm>
            <a:off x="2268536" y="3716337"/>
            <a:ext cx="4895850" cy="2665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5538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Учитель по призванию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(по рассказу Е.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Гришковца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ahoma" pitchFamily="34" charset="0"/>
              </a:rPr>
              <a:t>‹‹ Начальник ››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25604" name="Picture 4" descr="гришков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следы на м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828800"/>
            <a:ext cx="3714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684212" y="255586"/>
            <a:ext cx="7920036" cy="6316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buClr>
                <a:schemeClr val="dk1"/>
              </a:buClr>
              <a:buSzPct val="25000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«Если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учитель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имеет только любовь к делу, он будет хороший учитель.</a:t>
            </a:r>
          </a:p>
          <a:p>
            <a:pPr lvl="0" algn="just">
              <a:buClr>
                <a:schemeClr val="dk1"/>
              </a:buClr>
              <a:buSzPct val="25000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Если учитель имеет только любовь к ученику, как отец, мать, — он будет лучше того учителя, который прочел все книги, но не имеет любви ни к делу, ни к ученикам.</a:t>
            </a:r>
          </a:p>
          <a:p>
            <a:pPr lvl="0" algn="just">
              <a:buClr>
                <a:schemeClr val="dk1"/>
              </a:buClr>
              <a:buSzPct val="25000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Если учитель соединяет в себе любовь к делу и к ученикам, он — совершенный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учитель»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buClr>
                <a:schemeClr val="dk1"/>
              </a:buClr>
              <a:buSzPct val="25000"/>
            </a:pPr>
            <a:endParaRPr lang="ru-RU" sz="3200" b="1" i="0" u="none" strike="noStrike" cap="none" baseline="0" dirty="0" smtClean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r">
              <a:buClr>
                <a:schemeClr val="dk1"/>
              </a:buClr>
              <a:buSzPct val="25000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Л. Н. Толстой</a:t>
            </a:r>
            <a:endParaRPr lang="en-US" sz="3200" b="1" i="0" u="none" strike="noStrike" cap="none" baseline="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17815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5BA"/>
              </a:buClr>
              <a:buSzPct val="25000"/>
              <a:buFont typeface="Arial Black"/>
              <a:buNone/>
            </a:pPr>
            <a:r>
              <a:rPr lang="en-US" b="1" i="0" u="none" strike="noStrike" cap="none" baseline="0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Образ</a:t>
            </a:r>
            <a:r>
              <a:rPr lang="en-US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en-US" b="1" i="0" u="none" strike="noStrike" cap="none" baseline="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чителя</a:t>
            </a:r>
            <a:r>
              <a:rPr lang="en-US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в </a:t>
            </a:r>
            <a:r>
              <a:rPr lang="en-US" b="1" i="0" u="none" strike="noStrike" cap="none" baseline="0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произведениях</a:t>
            </a:r>
            <a:r>
              <a:rPr lang="en-US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lang="en-US" b="1" i="0" u="none" strike="noStrike" cap="none" baseline="0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русской</a:t>
            </a:r>
            <a:r>
              <a:rPr lang="en-US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b="1" i="0" u="none" strike="noStrike" cap="none" baseline="0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литературы</a:t>
            </a:r>
            <a:endParaRPr lang="en-US" b="1" i="0" u="none" strike="noStrike" cap="none" baseline="0" dirty="0">
              <a:solidFill>
                <a:schemeClr val="accent1">
                  <a:lumMod val="75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268412"/>
            <a:ext cx="8007350" cy="5256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endParaRPr lang="ru-RU" sz="16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endParaRPr lang="ru-RU" sz="1600"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1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</a:t>
            </a:r>
            <a:endParaRPr sz="16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6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6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1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1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endParaRPr sz="16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6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6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6" descr="p15_12345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678661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632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Учитель! Перед именем твоим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Позволь смиренно преклонить колени!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Ты нас гуманно мыслить научил,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Едва ль не первый вспомнил о народе,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Едва ль не первый ты заговорил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 равенстве, о братстве, о свободе.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                                  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 А. Некрасов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13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400" y="549275"/>
            <a:ext cx="2070099" cy="263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2492375"/>
            <a:ext cx="2551111" cy="374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287" y="2492375"/>
            <a:ext cx="2744786" cy="38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059111" y="4221162"/>
            <a:ext cx="3168650" cy="855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24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А.С.Пушкин</a:t>
            </a:r>
            <a:r>
              <a:rPr lang="en-US" sz="24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в </a:t>
            </a:r>
            <a:r>
              <a:rPr lang="en-US" sz="24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своих</a:t>
            </a:r>
            <a:r>
              <a:rPr lang="en-US" sz="24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произведениях</a:t>
            </a:r>
            <a:r>
              <a:rPr lang="en-US" sz="24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писал</a:t>
            </a:r>
            <a:r>
              <a:rPr lang="en-US" sz="24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о </a:t>
            </a:r>
            <a:r>
              <a:rPr lang="en-US" sz="24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невежественных</a:t>
            </a:r>
            <a:r>
              <a:rPr lang="en-US" sz="24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учителях</a:t>
            </a:r>
            <a:r>
              <a:rPr lang="en-US" sz="2400" b="1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-</a:t>
            </a:r>
            <a:r>
              <a:rPr lang="en-US" sz="2400" b="1" i="0" u="none" strike="noStrike" cap="none" baseline="0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французах</a:t>
            </a:r>
            <a:endParaRPr lang="en-US" sz="2400" b="1" i="0" u="none" strike="noStrike" cap="none" baseline="0" dirty="0">
              <a:solidFill>
                <a:schemeClr val="accent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 advTm="6459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2492375"/>
            <a:ext cx="2592387" cy="33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3636" y="2500306"/>
            <a:ext cx="2374899" cy="34083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5573712" y="34813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9675811" y="5357812"/>
            <a:ext cx="939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928662" y="428604"/>
            <a:ext cx="7200900" cy="19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Д.И.Фонвизин</a:t>
            </a:r>
            <a:endParaRPr lang="en-US" sz="4800" b="1" i="0" u="none" strike="noStrike" cap="none" baseline="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5117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вральм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7862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</a:t>
            </a:r>
          </a:p>
          <a:p>
            <a:endParaRPr lang="ru-RU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                  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Вральман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5174" cy="167639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Д. И. Фонвизин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ahoma" pitchFamily="34" charset="0"/>
              </a:rPr>
              <a:t>‹‹Недоросль››</a:t>
            </a:r>
          </a:p>
        </p:txBody>
      </p:sp>
    </p:spTree>
    <p:custDataLst>
      <p:tags r:id="rId1"/>
    </p:custDataLst>
  </p:cSld>
  <p:clrMapOvr>
    <a:masterClrMapping/>
  </p:clrMapOvr>
  <p:transition advTm="7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b="1" dirty="0" smtClean="0"/>
          </a:p>
          <a:p>
            <a:endParaRPr lang="ru-RU" sz="4000" b="1" dirty="0" smtClean="0"/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Кутейкин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Д. И. Фонвизин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ahoma" pitchFamily="34" charset="0"/>
              </a:rPr>
              <a:t>‹‹Недоросль››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 descr="кутейк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5719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endParaRPr lang="ru-RU" sz="4400" dirty="0" smtClean="0"/>
          </a:p>
          <a:p>
            <a:pPr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Цыфиркин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Д. И. Фонвизин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ahoma" pitchFamily="34" charset="0"/>
              </a:rPr>
              <a:t>‹‹Недоросль››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7" descr="цыфирк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4290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385174" cy="143192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Образы учителей в произведениях Ч. Айтматова, В. Астафьева, В. Быкова</a:t>
            </a:r>
          </a:p>
        </p:txBody>
      </p:sp>
      <p:pic>
        <p:nvPicPr>
          <p:cNvPr id="24580" name="Picture 4" descr="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143248"/>
            <a:ext cx="21558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дюйшен"/>
          <p:cNvPicPr>
            <a:picLocks noChangeAspect="1" noChangeArrowheads="1"/>
          </p:cNvPicPr>
          <p:nvPr/>
        </p:nvPicPr>
        <p:blipFill>
          <a:blip r:embed="rId4"/>
          <a:srcRect l="15802"/>
          <a:stretch>
            <a:fillRect/>
          </a:stretch>
        </p:blipFill>
        <p:spPr bwMode="auto">
          <a:xfrm>
            <a:off x="0" y="1571612"/>
            <a:ext cx="37338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обелис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2568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1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251</Words>
  <PresentationFormat>Экран (4:3)</PresentationFormat>
  <Paragraphs>64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Noto Symbol</vt:lpstr>
      <vt:lpstr>Times New Roman</vt:lpstr>
      <vt:lpstr>Lucida Sans Unicode</vt:lpstr>
      <vt:lpstr>Wingdings 3</vt:lpstr>
      <vt:lpstr>Tahoma</vt:lpstr>
      <vt:lpstr>Verdana</vt:lpstr>
      <vt:lpstr>Wingdings 2</vt:lpstr>
      <vt:lpstr>Открытая</vt:lpstr>
      <vt:lpstr>Слайд 1</vt:lpstr>
      <vt:lpstr>Образ учителя в произведениях   русской литературы</vt:lpstr>
      <vt:lpstr>Слайд 3</vt:lpstr>
      <vt:lpstr>А.С.Пушкин в своих произведениях писал о невежественных учителях -французах</vt:lpstr>
      <vt:lpstr>Слайд 5</vt:lpstr>
      <vt:lpstr>Д. И. Фонвизин ‹‹Недоросль››</vt:lpstr>
      <vt:lpstr>Д. И. Фонвизин ‹‹Недоросль››</vt:lpstr>
      <vt:lpstr>Д. И. Фонвизин ‹‹Недоросль››</vt:lpstr>
      <vt:lpstr>Образы учителей в произведениях Ч. Айтматова, В. Астафьева, В. Быкова</vt:lpstr>
      <vt:lpstr>    Знакомство с окружающим миром по-настоящему всегда начинается с первого учителя. Дюйшен и есть первый учитель, о котором повествует Ч. Айтматов. </vt:lpstr>
      <vt:lpstr>   Учительница Аполлинария Николаевна из рассказа А.П.Платонова «Еще мама» для Артема казалась второй матерью. </vt:lpstr>
      <vt:lpstr>В. Астафьев  «Фотография, на которой меня нет»</vt:lpstr>
      <vt:lpstr>Слайд 13</vt:lpstr>
      <vt:lpstr>    В повести В. Железникова «Чучело» Маргарита Ивановна, к сожалению, озабочена своими проблемами, своей личной жизнью и не замечает ничего вокруг. </vt:lpstr>
      <vt:lpstr>Слайд 15</vt:lpstr>
      <vt:lpstr>Учитель по призванию  (по рассказу Е. Гришковца  ‹‹ Начальник ››)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Учителя в произведениях   русской литературы</dc:title>
  <dc:creator>Администратор</dc:creator>
  <cp:lastModifiedBy>Елена</cp:lastModifiedBy>
  <cp:revision>12</cp:revision>
  <dcterms:modified xsi:type="dcterms:W3CDTF">2015-12-16T08:00:50Z</dcterms:modified>
</cp:coreProperties>
</file>