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7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Лист1!$A$3:$G$3</c:f>
              <c:strCache>
                <c:ptCount val="7"/>
                <c:pt idx="0">
                  <c:v>Лицей №1</c:v>
                </c:pt>
                <c:pt idx="1">
                  <c:v>СОШ №5</c:v>
                </c:pt>
                <c:pt idx="2">
                  <c:v>СОШ №11</c:v>
                </c:pt>
                <c:pt idx="3">
                  <c:v>СОШ №14</c:v>
                </c:pt>
                <c:pt idx="4">
                  <c:v>СОШ №25</c:v>
                </c:pt>
                <c:pt idx="5">
                  <c:v>СОШ №27</c:v>
                </c:pt>
                <c:pt idx="6">
                  <c:v>СОШ №28</c:v>
                </c:pt>
              </c:strCache>
            </c:strRef>
          </c:cat>
          <c:val>
            <c:numRef>
              <c:f>Лист1!$A$4:$G$4</c:f>
              <c:numCache>
                <c:formatCode>General</c:formatCode>
                <c:ptCount val="7"/>
                <c:pt idx="0">
                  <c:v>58</c:v>
                </c:pt>
                <c:pt idx="1">
                  <c:v>44</c:v>
                </c:pt>
                <c:pt idx="2">
                  <c:v>55</c:v>
                </c:pt>
                <c:pt idx="3">
                  <c:v>73</c:v>
                </c:pt>
                <c:pt idx="4">
                  <c:v>54</c:v>
                </c:pt>
                <c:pt idx="5">
                  <c:v>59</c:v>
                </c:pt>
                <c:pt idx="6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473600"/>
        <c:axId val="24475136"/>
      </c:barChart>
      <c:catAx>
        <c:axId val="24473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4475136"/>
        <c:crosses val="autoZero"/>
        <c:auto val="1"/>
        <c:lblAlgn val="ctr"/>
        <c:lblOffset val="100"/>
        <c:noMultiLvlLbl val="0"/>
      </c:catAx>
      <c:valAx>
        <c:axId val="244751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44736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6456422792776973E-2"/>
          <c:y val="7.6463560334528072E-2"/>
          <c:w val="0.94968553459119498"/>
          <c:h val="0.827710138383239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Word]Лист1'!$A$3:$H$3</c:f>
              <c:strCache>
                <c:ptCount val="8"/>
                <c:pt idx="0">
                  <c:v>Лицей №1</c:v>
                </c:pt>
                <c:pt idx="1">
                  <c:v>СОШ №5</c:v>
                </c:pt>
                <c:pt idx="2">
                  <c:v>СОШ №11</c:v>
                </c:pt>
                <c:pt idx="3">
                  <c:v>СОШ №14</c:v>
                </c:pt>
                <c:pt idx="4">
                  <c:v>СОШ №25</c:v>
                </c:pt>
                <c:pt idx="5">
                  <c:v>СОШ №27</c:v>
                </c:pt>
                <c:pt idx="6">
                  <c:v>СОШ №28</c:v>
                </c:pt>
                <c:pt idx="7">
                  <c:v>СОШ №30</c:v>
                </c:pt>
              </c:strCache>
            </c:strRef>
          </c:cat>
          <c:val>
            <c:numRef>
              <c:f>'[Диаграмма в Microsoft Word]Лист1'!$A$4:$H$4</c:f>
              <c:numCache>
                <c:formatCode>General</c:formatCode>
                <c:ptCount val="8"/>
                <c:pt idx="0">
                  <c:v>65</c:v>
                </c:pt>
                <c:pt idx="1">
                  <c:v>45</c:v>
                </c:pt>
                <c:pt idx="2">
                  <c:v>65</c:v>
                </c:pt>
                <c:pt idx="3">
                  <c:v>62</c:v>
                </c:pt>
                <c:pt idx="4">
                  <c:v>55</c:v>
                </c:pt>
                <c:pt idx="5">
                  <c:v>55</c:v>
                </c:pt>
                <c:pt idx="6">
                  <c:v>58</c:v>
                </c:pt>
                <c:pt idx="7">
                  <c:v>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226496"/>
        <c:axId val="82587648"/>
      </c:barChart>
      <c:catAx>
        <c:axId val="73226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82587648"/>
        <c:crosses val="autoZero"/>
        <c:auto val="1"/>
        <c:lblAlgn val="ctr"/>
        <c:lblOffset val="100"/>
        <c:noMultiLvlLbl val="0"/>
      </c:catAx>
      <c:valAx>
        <c:axId val="8258764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7322649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00D270-AB6E-482C-930C-B0A773716575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E80E0E-D0CA-44D2-9254-6BED43C042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0D270-AB6E-482C-930C-B0A773716575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80E0E-D0CA-44D2-9254-6BED43C042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0D270-AB6E-482C-930C-B0A773716575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80E0E-D0CA-44D2-9254-6BED43C042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0D270-AB6E-482C-930C-B0A773716575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80E0E-D0CA-44D2-9254-6BED43C0424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0D270-AB6E-482C-930C-B0A773716575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80E0E-D0CA-44D2-9254-6BED43C0424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0D270-AB6E-482C-930C-B0A773716575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80E0E-D0CA-44D2-9254-6BED43C0424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0D270-AB6E-482C-930C-B0A773716575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80E0E-D0CA-44D2-9254-6BED43C0424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0D270-AB6E-482C-930C-B0A773716575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80E0E-D0CA-44D2-9254-6BED43C0424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0D270-AB6E-482C-930C-B0A773716575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80E0E-D0CA-44D2-9254-6BED43C042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00D270-AB6E-482C-930C-B0A773716575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80E0E-D0CA-44D2-9254-6BED43C0424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00D270-AB6E-482C-930C-B0A773716575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E80E0E-D0CA-44D2-9254-6BED43C0424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00D270-AB6E-482C-930C-B0A773716575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3E80E0E-D0CA-44D2-9254-6BED43C042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ГИА 2018 г. по истории и обществознанию: анализ проблем и поиск путей их решения.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54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702859"/>
              </p:ext>
            </p:extLst>
          </p:nvPr>
        </p:nvGraphicFramePr>
        <p:xfrm>
          <a:off x="179512" y="1700808"/>
          <a:ext cx="8784976" cy="4824536"/>
        </p:xfrm>
        <a:graphic>
          <a:graphicData uri="http://schemas.openxmlformats.org/drawingml/2006/table">
            <a:tbl>
              <a:tblPr firstRow="1" bandRow="1"/>
              <a:tblGrid>
                <a:gridCol w="4934184"/>
                <a:gridCol w="2094557"/>
                <a:gridCol w="1756235"/>
              </a:tblGrid>
              <a:tr h="1171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Параметры сравнения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91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kern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91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91A7"/>
                    </a:solidFill>
                  </a:tcPr>
                </a:tc>
              </a:tr>
              <a:tr h="1171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CE1"/>
                    </a:solidFill>
                  </a:tcPr>
                </a:tc>
              </a:tr>
              <a:tr h="1240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выпускников, не преодолевших мин. порог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8,5%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1,3%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</a:tr>
              <a:tr h="1240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 </a:t>
                      </a:r>
                      <a:r>
                        <a:rPr lang="ru-RU" sz="28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высокобалльников</a:t>
                      </a:r>
                      <a:r>
                        <a:rPr lang="ru-RU" sz="2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(70-99 б.)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27%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CE1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78098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dirty="0">
                <a:effectLst/>
                <a:latin typeface="Times New Roman"/>
                <a:ea typeface="Calibri"/>
                <a:cs typeface="Times New Roman"/>
              </a:rPr>
              <a:t>Анализ итогов ЕГЭ – 2018 г. по </a:t>
            </a:r>
            <a:r>
              <a:rPr lang="ru-RU" sz="3600" dirty="0" smtClean="0">
                <a:effectLst/>
                <a:latin typeface="Times New Roman"/>
                <a:ea typeface="Calibri"/>
                <a:cs typeface="Times New Roman"/>
              </a:rPr>
              <a:t>истори</a:t>
            </a:r>
            <a:r>
              <a:rPr lang="ru-RU" sz="3600" dirty="0">
                <a:effectLst/>
                <a:latin typeface="Times New Roman"/>
                <a:ea typeface="Calibri"/>
                <a:cs typeface="Times New Roman"/>
              </a:rPr>
              <a:t>и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836712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Средний балл по Кемеровской области  -  </a:t>
            </a:r>
            <a:r>
              <a:rPr lang="ru-RU" sz="2000" dirty="0" smtClean="0">
                <a:solidFill>
                  <a:srgbClr val="FF0000"/>
                </a:solidFill>
              </a:rPr>
              <a:t>55, 1 </a:t>
            </a:r>
            <a:r>
              <a:rPr lang="ru-RU" sz="2000" dirty="0" smtClean="0"/>
              <a:t>балла </a:t>
            </a:r>
          </a:p>
          <a:p>
            <a:r>
              <a:rPr lang="ru-RU" sz="2000" dirty="0" smtClean="0"/>
              <a:t>Средний балл по городу  -  </a:t>
            </a:r>
            <a:r>
              <a:rPr lang="ru-RU" sz="2000" dirty="0" smtClean="0">
                <a:solidFill>
                  <a:srgbClr val="FF0000"/>
                </a:solidFill>
              </a:rPr>
              <a:t>57 </a:t>
            </a:r>
            <a:r>
              <a:rPr lang="ru-RU" sz="2000" dirty="0" smtClean="0"/>
              <a:t>балла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90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703461"/>
              </p:ext>
            </p:extLst>
          </p:nvPr>
        </p:nvGraphicFramePr>
        <p:xfrm>
          <a:off x="395535" y="908719"/>
          <a:ext cx="8424937" cy="5040560"/>
        </p:xfrm>
        <a:graphic>
          <a:graphicData uri="http://schemas.openxmlformats.org/drawingml/2006/table">
            <a:tbl>
              <a:tblPr firstRow="1" firstCol="1" bandRow="1"/>
              <a:tblGrid>
                <a:gridCol w="602569"/>
                <a:gridCol w="819678"/>
                <a:gridCol w="819678"/>
                <a:gridCol w="804960"/>
                <a:gridCol w="804960"/>
                <a:gridCol w="804960"/>
                <a:gridCol w="804960"/>
                <a:gridCol w="804960"/>
                <a:gridCol w="857396"/>
                <a:gridCol w="642128"/>
                <a:gridCol w="658688"/>
              </a:tblGrid>
              <a:tr h="1750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участников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Менее 32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32-39 баллов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40-49 баллов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50-59 баллов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60-69 баллов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70-79 баллов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80-89 баллов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90-99 баллов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№14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56, 86%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dirty="0" smtClean="0">
                <a:effectLst/>
                <a:latin typeface="Times New Roman"/>
                <a:ea typeface="Calibri"/>
                <a:cs typeface="Times New Roman"/>
              </a:rPr>
              <a:t/>
            </a:r>
            <a:br>
              <a:rPr lang="ru-RU" sz="4000" dirty="0" smtClean="0"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3100" dirty="0" smtClean="0">
                <a:effectLst/>
                <a:latin typeface="Times New Roman"/>
                <a:ea typeface="Calibri"/>
                <a:cs typeface="Times New Roman"/>
              </a:rPr>
              <a:t>Результаты </a:t>
            </a:r>
            <a:r>
              <a:rPr lang="ru-RU" sz="3100" dirty="0">
                <a:effectLst/>
                <a:latin typeface="Times New Roman"/>
                <a:ea typeface="Calibri"/>
                <a:cs typeface="Times New Roman"/>
              </a:rPr>
              <a:t>ЕГЭ по истории в разрезе школ</a:t>
            </a:r>
            <a:r>
              <a:rPr lang="ru-RU" sz="31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100" dirty="0">
                <a:effectLst/>
                <a:latin typeface="Calibri"/>
                <a:ea typeface="Calibri"/>
                <a:cs typeface="Times New Roman"/>
              </a:rPr>
            </a:b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203729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Распределение среднего тестового балла по истории в разрезе школ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343707"/>
              </p:ext>
            </p:extLst>
          </p:nvPr>
        </p:nvGraphicFramePr>
        <p:xfrm>
          <a:off x="467544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451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99209"/>
              </p:ext>
            </p:extLst>
          </p:nvPr>
        </p:nvGraphicFramePr>
        <p:xfrm>
          <a:off x="611557" y="1700805"/>
          <a:ext cx="7920882" cy="3816426"/>
        </p:xfrm>
        <a:graphic>
          <a:graphicData uri="http://schemas.openxmlformats.org/drawingml/2006/table">
            <a:tbl>
              <a:tblPr firstRow="1" firstCol="1" bandRow="1"/>
              <a:tblGrid>
                <a:gridCol w="880098"/>
                <a:gridCol w="880098"/>
                <a:gridCol w="880098"/>
                <a:gridCol w="880098"/>
                <a:gridCol w="880098"/>
                <a:gridCol w="880098"/>
                <a:gridCol w="880098"/>
                <a:gridCol w="880098"/>
                <a:gridCol w="880098"/>
              </a:tblGrid>
              <a:tr h="1908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2017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8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49,1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51,2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57,8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50,7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45,9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52,9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55,8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56,9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dirty="0">
                <a:effectLst/>
                <a:latin typeface="Times New Roman"/>
                <a:ea typeface="Calibri"/>
                <a:cs typeface="Times New Roman"/>
              </a:rPr>
              <a:t>Изменение среднего тестового балла по годам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08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4315704"/>
              </p:ext>
            </p:extLst>
          </p:nvPr>
        </p:nvGraphicFramePr>
        <p:xfrm>
          <a:off x="395531" y="1196747"/>
          <a:ext cx="8280924" cy="5135861"/>
        </p:xfrm>
        <a:graphic>
          <a:graphicData uri="http://schemas.openxmlformats.org/drawingml/2006/table">
            <a:tbl>
              <a:tblPr firstRow="1" firstCol="1" bandRow="1"/>
              <a:tblGrid>
                <a:gridCol w="759591"/>
                <a:gridCol w="654470"/>
                <a:gridCol w="483223"/>
                <a:gridCol w="483223"/>
                <a:gridCol w="444225"/>
                <a:gridCol w="341648"/>
                <a:gridCol w="341648"/>
                <a:gridCol w="341648"/>
                <a:gridCol w="341648"/>
                <a:gridCol w="340800"/>
                <a:gridCol w="340800"/>
                <a:gridCol w="340800"/>
                <a:gridCol w="340800"/>
                <a:gridCol w="340800"/>
                <a:gridCol w="340800"/>
                <a:gridCol w="340800"/>
                <a:gridCol w="340800"/>
                <a:gridCol w="340800"/>
                <a:gridCol w="340800"/>
                <a:gridCol w="340800"/>
                <a:gridCol w="340800"/>
              </a:tblGrid>
              <a:tr h="47394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Кол-во участников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чел., набравших 0 баллов при выполнении заданий части 1 в разрезе каждого задания (№№ с 1 по 19)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3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Лицей №1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№25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№28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0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3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63%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61%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64%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dirty="0">
                <a:effectLst/>
                <a:latin typeface="Times New Roman"/>
                <a:ea typeface="Calibri"/>
                <a:cs typeface="Times New Roman"/>
              </a:rPr>
              <a:t>Анализ итогов ЕГЭ по истории в разрезе выполнения каждого задания части 1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554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199932"/>
              </p:ext>
            </p:extLst>
          </p:nvPr>
        </p:nvGraphicFramePr>
        <p:xfrm>
          <a:off x="611561" y="476673"/>
          <a:ext cx="8209230" cy="5593139"/>
        </p:xfrm>
        <a:graphic>
          <a:graphicData uri="http://schemas.openxmlformats.org/drawingml/2006/table">
            <a:tbl>
              <a:tblPr firstRow="1" firstCol="1" bandRow="1"/>
              <a:tblGrid>
                <a:gridCol w="869728"/>
                <a:gridCol w="2591170"/>
                <a:gridCol w="1678556"/>
                <a:gridCol w="1327749"/>
                <a:gridCol w="1742027"/>
              </a:tblGrid>
              <a:tr h="1106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задания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Проверяемые умения, виды деятельности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Уровень сложности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Максимальный балл за задание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 участников, получивших 0 баллов за задание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задание на определение термина по нескольким признакам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63%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Работа с исторической картой (схемой)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Работа с исторической картой (схемой)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№17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Знание основных фактов, процессов, явлений истории культуры России (задание на установление соответствия)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61%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Анализ иллюстративного материала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повышенный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64%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№19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Анализ иллюстративного материала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33525" y="1641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5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8599846"/>
              </p:ext>
            </p:extLst>
          </p:nvPr>
        </p:nvGraphicFramePr>
        <p:xfrm>
          <a:off x="107507" y="764705"/>
          <a:ext cx="9036492" cy="5875946"/>
        </p:xfrm>
        <a:graphic>
          <a:graphicData uri="http://schemas.openxmlformats.org/drawingml/2006/table">
            <a:tbl>
              <a:tblPr firstRow="1" firstCol="1" bandRow="1"/>
              <a:tblGrid>
                <a:gridCol w="1173213"/>
                <a:gridCol w="1011455"/>
                <a:gridCol w="742178"/>
                <a:gridCol w="742178"/>
                <a:gridCol w="622287"/>
                <a:gridCol w="528088"/>
                <a:gridCol w="528088"/>
                <a:gridCol w="528088"/>
                <a:gridCol w="528088"/>
                <a:gridCol w="526185"/>
                <a:gridCol w="526185"/>
                <a:gridCol w="526185"/>
                <a:gridCol w="527137"/>
                <a:gridCol w="527137"/>
              </a:tblGrid>
              <a:tr h="967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участников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чел., набравших 0 баллов при выполнении заданий части 1 в разрезе каждого задания (№№ с 20 по 25)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4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4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Лицей №1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№25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№28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97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5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61%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/>
                <a:ea typeface="Calibri"/>
                <a:cs typeface="Times New Roman"/>
              </a:rPr>
              <a:t>Анализ итогов ЕГЭ по истории в разрезе выполнения каждого задания части 2</a:t>
            </a:r>
            <a:r>
              <a:rPr lang="ru-RU" sz="24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9364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4882547"/>
          </a:xfrm>
        </p:spPr>
        <p:txBody>
          <a:bodyPr/>
          <a:lstStyle/>
          <a:p>
            <a:pPr marL="109728" indent="0">
              <a:buNone/>
            </a:pPr>
            <a:r>
              <a:rPr lang="ru-RU" sz="2800" dirty="0">
                <a:latin typeface="Times New Roman"/>
                <a:ea typeface="Calibri"/>
              </a:rPr>
              <a:t>Средний балл по Кемеровской области </a:t>
            </a:r>
            <a:r>
              <a:rPr lang="ru-RU" sz="2800" dirty="0" smtClean="0">
                <a:latin typeface="Times New Roman"/>
                <a:ea typeface="Calibri"/>
              </a:rPr>
              <a:t> - </a:t>
            </a:r>
            <a:r>
              <a:rPr lang="ru-RU" sz="2800" dirty="0" smtClean="0">
                <a:solidFill>
                  <a:srgbClr val="FF0000"/>
                </a:solidFill>
                <a:latin typeface="Times New Roman"/>
                <a:ea typeface="Calibri"/>
              </a:rPr>
              <a:t>56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</a:rPr>
              <a:t>, 1 </a:t>
            </a:r>
            <a:r>
              <a:rPr lang="ru-RU" sz="2800" dirty="0" smtClean="0">
                <a:latin typeface="Times New Roman"/>
                <a:ea typeface="Calibri"/>
              </a:rPr>
              <a:t>Средний </a:t>
            </a:r>
            <a:r>
              <a:rPr lang="ru-RU" sz="2800" dirty="0">
                <a:latin typeface="Times New Roman"/>
                <a:ea typeface="Calibri"/>
              </a:rPr>
              <a:t>балл по городу </a:t>
            </a:r>
            <a:r>
              <a:rPr lang="ru-RU" sz="2800" dirty="0" smtClean="0">
                <a:latin typeface="Times New Roman"/>
                <a:ea typeface="Calibri"/>
              </a:rPr>
              <a:t> - </a:t>
            </a:r>
            <a:r>
              <a:rPr lang="ru-RU" sz="2800" dirty="0" smtClean="0">
                <a:solidFill>
                  <a:srgbClr val="FF0000"/>
                </a:solidFill>
                <a:latin typeface="Times New Roman"/>
                <a:ea typeface="Calibri"/>
              </a:rPr>
              <a:t>57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</a:rPr>
              <a:t>, 625 </a:t>
            </a:r>
            <a:endParaRPr lang="ru-RU" sz="2800" dirty="0" smtClean="0">
              <a:solidFill>
                <a:srgbClr val="FF0000"/>
              </a:solidFill>
              <a:latin typeface="Times New Roman"/>
              <a:ea typeface="Calibri"/>
            </a:endParaRPr>
          </a:p>
          <a:p>
            <a:pPr marL="109728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dirty="0">
                <a:effectLst/>
                <a:latin typeface="Times New Roman"/>
                <a:ea typeface="Calibri"/>
                <a:cs typeface="Times New Roman"/>
              </a:rPr>
              <a:t>Анализ итогов ЕГЭ – 2018 г. по обществознанию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807598"/>
              </p:ext>
            </p:extLst>
          </p:nvPr>
        </p:nvGraphicFramePr>
        <p:xfrm>
          <a:off x="467544" y="2276872"/>
          <a:ext cx="8208912" cy="4032449"/>
        </p:xfrm>
        <a:graphic>
          <a:graphicData uri="http://schemas.openxmlformats.org/drawingml/2006/table">
            <a:tbl>
              <a:tblPr firstRow="1" bandRow="1"/>
              <a:tblGrid>
                <a:gridCol w="4610630"/>
                <a:gridCol w="1957210"/>
                <a:gridCol w="1641072"/>
              </a:tblGrid>
              <a:tr h="1127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Параметры сравнения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91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91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91A7"/>
                    </a:solidFill>
                  </a:tcPr>
                </a:tc>
              </a:tr>
              <a:tr h="1127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141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CE1"/>
                    </a:solidFill>
                  </a:tcPr>
                </a:tc>
              </a:tr>
              <a:tr h="1127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выпускников, не преодолевших мин. порог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10,6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7,8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</a:tr>
              <a:tr h="650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 высокобалльников (70-99 б.)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12%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17,1%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C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79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994723"/>
              </p:ext>
            </p:extLst>
          </p:nvPr>
        </p:nvGraphicFramePr>
        <p:xfrm>
          <a:off x="395533" y="836714"/>
          <a:ext cx="8136908" cy="5549369"/>
        </p:xfrm>
        <a:graphic>
          <a:graphicData uri="http://schemas.openxmlformats.org/drawingml/2006/table">
            <a:tbl>
              <a:tblPr firstRow="1" firstCol="1" bandRow="1"/>
              <a:tblGrid>
                <a:gridCol w="643425"/>
                <a:gridCol w="875523"/>
                <a:gridCol w="875523"/>
                <a:gridCol w="859394"/>
                <a:gridCol w="859394"/>
                <a:gridCol w="859394"/>
                <a:gridCol w="859394"/>
                <a:gridCol w="915850"/>
                <a:gridCol w="685544"/>
                <a:gridCol w="703467"/>
              </a:tblGrid>
              <a:tr h="1976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участников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участников с рез-том ниже мин. Порога  0- 41 б.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42-49 баллов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50-59 баллов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60-69 баллов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70-79 баллов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80-89 баллов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90-99 баллов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 (чел.)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57,625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/>
                <a:ea typeface="Calibri"/>
                <a:cs typeface="Times New Roman"/>
              </a:rPr>
              <a:t>Результаты ЕГЭ по обществознанию в разрезе школ</a:t>
            </a:r>
            <a:r>
              <a:rPr lang="ru-RU" sz="24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5255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100" dirty="0">
                <a:effectLst/>
                <a:latin typeface="Times New Roman"/>
                <a:ea typeface="Calibri"/>
                <a:cs typeface="Times New Roman"/>
              </a:rPr>
              <a:t>Распределение среднего тестового балла по обществознанию в разрезе школ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236452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893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Количество </a:t>
            </a:r>
            <a:r>
              <a:rPr lang="ru-RU" sz="2400" dirty="0"/>
              <a:t>у</a:t>
            </a:r>
            <a:r>
              <a:rPr lang="ru-RU" sz="2400" dirty="0" smtClean="0"/>
              <a:t>частников – 28</a:t>
            </a:r>
          </a:p>
          <a:p>
            <a:r>
              <a:rPr lang="ru-RU" sz="2400" dirty="0" smtClean="0"/>
              <a:t>Средний балл – </a:t>
            </a:r>
            <a:r>
              <a:rPr lang="ru-RU" sz="2400" dirty="0" smtClean="0">
                <a:solidFill>
                  <a:srgbClr val="FF0000"/>
                </a:solidFill>
              </a:rPr>
              <a:t>21,5</a:t>
            </a:r>
            <a:r>
              <a:rPr lang="ru-RU" sz="2400" dirty="0" smtClean="0"/>
              <a:t> (по Кемеровской области – </a:t>
            </a:r>
            <a:r>
              <a:rPr lang="ru-RU" sz="2400" dirty="0" smtClean="0">
                <a:solidFill>
                  <a:srgbClr val="FF0000"/>
                </a:solidFill>
              </a:rPr>
              <a:t>23,2</a:t>
            </a:r>
            <a:r>
              <a:rPr lang="ru-RU" sz="2400" dirty="0" smtClean="0"/>
              <a:t>)   Средняя отметка – 3,4</a:t>
            </a:r>
          </a:p>
          <a:p>
            <a:r>
              <a:rPr lang="ru-RU" sz="2400" dirty="0" smtClean="0"/>
              <a:t>Качество </a:t>
            </a:r>
            <a:r>
              <a:rPr lang="ru-RU" sz="2400" dirty="0" err="1" smtClean="0"/>
              <a:t>обученности</a:t>
            </a:r>
            <a:r>
              <a:rPr lang="ru-RU" sz="2400" dirty="0" smtClean="0"/>
              <a:t>  - </a:t>
            </a:r>
            <a:r>
              <a:rPr lang="ru-RU" sz="2400" dirty="0" smtClean="0"/>
              <a:t>32,1</a:t>
            </a:r>
          </a:p>
          <a:p>
            <a:endParaRPr lang="ru-RU" sz="24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РЕЗУЛЬТАТЫ </a:t>
            </a:r>
            <a:r>
              <a:rPr lang="ru-RU" sz="2400" dirty="0" smtClean="0"/>
              <a:t>ОГЭ ПО ИСТОРИИ выпускников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г</a:t>
            </a:r>
            <a:r>
              <a:rPr lang="ru-RU" sz="2400" dirty="0" smtClean="0"/>
              <a:t>. Киселевск</a:t>
            </a:r>
            <a:r>
              <a:rPr lang="ru-RU" sz="2000" dirty="0" smtClean="0"/>
              <a:t>а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298350"/>
              </p:ext>
            </p:extLst>
          </p:nvPr>
        </p:nvGraphicFramePr>
        <p:xfrm>
          <a:off x="467544" y="3068961"/>
          <a:ext cx="8496944" cy="2880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118"/>
                <a:gridCol w="1062118"/>
                <a:gridCol w="1062118"/>
                <a:gridCol w="1062118"/>
                <a:gridCol w="1062118"/>
                <a:gridCol w="1062118"/>
                <a:gridCol w="1062118"/>
                <a:gridCol w="1062118"/>
              </a:tblGrid>
              <a:tr h="621791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«2»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«3»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«4»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«5»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33581"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</a:tr>
              <a:tr h="1324946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67,9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28,6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3,6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99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354918"/>
              </p:ext>
            </p:extLst>
          </p:nvPr>
        </p:nvGraphicFramePr>
        <p:xfrm>
          <a:off x="467538" y="1268757"/>
          <a:ext cx="8136909" cy="3672410"/>
        </p:xfrm>
        <a:graphic>
          <a:graphicData uri="http://schemas.openxmlformats.org/drawingml/2006/table">
            <a:tbl>
              <a:tblPr firstRow="1" firstCol="1" bandRow="1"/>
              <a:tblGrid>
                <a:gridCol w="904101"/>
                <a:gridCol w="904101"/>
                <a:gridCol w="904101"/>
                <a:gridCol w="904101"/>
                <a:gridCol w="904101"/>
                <a:gridCol w="904101"/>
                <a:gridCol w="904101"/>
                <a:gridCol w="904101"/>
                <a:gridCol w="904101"/>
              </a:tblGrid>
              <a:tr h="1836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2017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6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54,2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56,7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53,4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58,2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52,4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54,2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54,3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57,625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100" dirty="0">
                <a:effectLst/>
                <a:latin typeface="Times New Roman"/>
                <a:ea typeface="Calibri"/>
                <a:cs typeface="Times New Roman"/>
              </a:rPr>
              <a:t>Изменение среднего тестового балла по годам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456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3693957"/>
              </p:ext>
            </p:extLst>
          </p:nvPr>
        </p:nvGraphicFramePr>
        <p:xfrm>
          <a:off x="251517" y="1124748"/>
          <a:ext cx="8514708" cy="5716502"/>
        </p:xfrm>
        <a:graphic>
          <a:graphicData uri="http://schemas.openxmlformats.org/drawingml/2006/table">
            <a:tbl>
              <a:tblPr firstRow="1" firstCol="1" bandRow="1"/>
              <a:tblGrid>
                <a:gridCol w="738760"/>
                <a:gridCol w="519440"/>
                <a:gridCol w="469971"/>
                <a:gridCol w="469971"/>
                <a:gridCol w="469971"/>
                <a:gridCol w="351241"/>
                <a:gridCol w="351241"/>
                <a:gridCol w="350416"/>
                <a:gridCol w="351241"/>
                <a:gridCol w="351241"/>
                <a:gridCol w="350416"/>
                <a:gridCol w="350416"/>
                <a:gridCol w="351241"/>
                <a:gridCol w="351241"/>
                <a:gridCol w="350416"/>
                <a:gridCol w="348767"/>
                <a:gridCol w="331453"/>
                <a:gridCol w="331453"/>
                <a:gridCol w="331453"/>
                <a:gridCol w="331453"/>
                <a:gridCol w="331453"/>
                <a:gridCol w="331453"/>
              </a:tblGrid>
              <a:tr h="17262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Кол-во участников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чел., набравших 0 баллов при выполнении заданий части 1 в разрезе каждого задания (№№ с 1 по 20)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29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Лицей №1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№11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№14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№25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№27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№28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№30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92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8,5%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8,5%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100" dirty="0">
                <a:effectLst/>
                <a:latin typeface="Times New Roman"/>
                <a:ea typeface="Calibri"/>
                <a:cs typeface="Times New Roman"/>
              </a:rPr>
              <a:t>Анализ итогов ЕГЭ по обществознанию в разрезе выполнения каждого задания части 1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15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422335"/>
              </p:ext>
            </p:extLst>
          </p:nvPr>
        </p:nvGraphicFramePr>
        <p:xfrm>
          <a:off x="107504" y="1196752"/>
          <a:ext cx="8712968" cy="5586990"/>
        </p:xfrm>
        <a:graphic>
          <a:graphicData uri="http://schemas.openxmlformats.org/drawingml/2006/table">
            <a:tbl>
              <a:tblPr firstRow="1" firstCol="1" bandRow="1"/>
              <a:tblGrid>
                <a:gridCol w="950020"/>
                <a:gridCol w="668040"/>
                <a:gridCol w="398510"/>
                <a:gridCol w="531940"/>
                <a:gridCol w="531940"/>
                <a:gridCol w="531940"/>
                <a:gridCol w="531940"/>
                <a:gridCol w="531940"/>
                <a:gridCol w="531940"/>
                <a:gridCol w="545284"/>
                <a:gridCol w="545284"/>
                <a:gridCol w="451882"/>
                <a:gridCol w="451882"/>
                <a:gridCol w="451882"/>
                <a:gridCol w="529272"/>
                <a:gridCol w="529272"/>
              </a:tblGrid>
              <a:tr h="42418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Кол-во участников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чел., набравших 0 баллов при выполнении заданий части 2 в разрезе каждого задания (№№ с 21 по 29)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1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Лицей №1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№25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№28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СОШ №30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41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7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45,7%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73%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77%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100" dirty="0">
                <a:effectLst/>
                <a:latin typeface="Times New Roman"/>
                <a:ea typeface="Calibri"/>
                <a:cs typeface="Times New Roman"/>
              </a:rPr>
              <a:t>Анализ итогов ЕГЭ по обществознанию в разрезе выполнения каждого задания части 2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795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Критерии оценки задания №28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2018 г.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b="1" dirty="0" smtClean="0"/>
              <a:t>2019 г.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2DA2BF"/>
              </a:buClr>
            </a:pPr>
            <a:r>
              <a:rPr lang="ru-RU" sz="3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К1: раскрытие темы – 2 балла.</a:t>
            </a:r>
            <a:endParaRPr lang="ru-RU" sz="3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2DA2BF"/>
              </a:buClr>
            </a:pPr>
            <a:r>
              <a:rPr lang="ru-RU" sz="3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К2: общее количество пунктов плана – 1 балл.</a:t>
            </a:r>
            <a:endParaRPr lang="ru-RU" sz="3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2DA2BF"/>
              </a:buClr>
            </a:pPr>
            <a:r>
              <a:rPr lang="ru-RU" sz="3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К3: корректность используемых формулировок в пунктах и подпунктах плана – 1 балл.</a:t>
            </a:r>
            <a:endParaRPr lang="ru-RU" sz="3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К1 – раскрытие темы по существу – 3 б.</a:t>
            </a:r>
          </a:p>
          <a:p>
            <a:r>
              <a:rPr lang="ru-RU" dirty="0" smtClean="0"/>
              <a:t>К2 - 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корректность </a:t>
            </a:r>
            <a:r>
              <a:rPr lang="ru-RU" sz="25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формулировок  пунктов 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и </a:t>
            </a:r>
            <a:r>
              <a:rPr lang="ru-RU" sz="25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подпунктов 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плана </a:t>
            </a:r>
            <a:r>
              <a:rPr lang="ru-RU" sz="25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- 1 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253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79512" y="1481328"/>
            <a:ext cx="8856984" cy="4525963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b="1" dirty="0" smtClean="0"/>
              <a:t>К1 </a:t>
            </a:r>
            <a:r>
              <a:rPr lang="ru-RU" dirty="0" smtClean="0"/>
              <a:t>- </a:t>
            </a:r>
            <a:r>
              <a:rPr lang="ru-RU" sz="2800" b="1" dirty="0" smtClean="0">
                <a:latin typeface="TimesNewRoman,Bold"/>
              </a:rPr>
              <a:t>раскрытие </a:t>
            </a:r>
            <a:r>
              <a:rPr lang="ru-RU" sz="2800" b="1" dirty="0">
                <a:latin typeface="TimesNewRoman,Bold"/>
              </a:rPr>
              <a:t>смысла </a:t>
            </a:r>
            <a:r>
              <a:rPr lang="ru-RU" sz="2800" b="1" dirty="0" smtClean="0">
                <a:latin typeface="TimesNewRoman,Bold"/>
              </a:rPr>
              <a:t>высказывания – 1 б.</a:t>
            </a:r>
          </a:p>
          <a:p>
            <a:pPr marL="109728" indent="0">
              <a:buNone/>
            </a:pPr>
            <a:r>
              <a:rPr lang="ru-RU" sz="2800" b="1" dirty="0" smtClean="0">
                <a:latin typeface="TimesNewRoman,Bold"/>
              </a:rPr>
              <a:t>К2 - </a:t>
            </a:r>
            <a:r>
              <a:rPr lang="ru-RU" sz="2800" b="1" dirty="0">
                <a:latin typeface="TimesNewRoman,Bold"/>
              </a:rPr>
              <a:t>Теоретическое содержание </a:t>
            </a:r>
            <a:r>
              <a:rPr lang="ru-RU" sz="2800" b="1" dirty="0" err="1" smtClean="0">
                <a:latin typeface="TimesNewRoman,Bold"/>
              </a:rPr>
              <a:t>минисочинения</a:t>
            </a:r>
            <a:r>
              <a:rPr lang="ru-RU" sz="2800" b="1" dirty="0">
                <a:latin typeface="TimesNewRoman,Bold"/>
              </a:rPr>
              <a:t>: </a:t>
            </a:r>
            <a:r>
              <a:rPr lang="ru-RU" sz="2800" i="1" dirty="0" smtClean="0">
                <a:latin typeface="TimesNewRoman,Italic"/>
              </a:rPr>
              <a:t>объяснение ключевого</a:t>
            </a:r>
            <a:r>
              <a:rPr lang="ru-RU" sz="2800" i="1" dirty="0">
                <a:latin typeface="TimesNewRoman,Italic"/>
              </a:rPr>
              <a:t>(-ых) понятия(-</a:t>
            </a:r>
            <a:r>
              <a:rPr lang="ru-RU" sz="2800" i="1" dirty="0" err="1">
                <a:latin typeface="TimesNewRoman,Italic"/>
              </a:rPr>
              <a:t>ий</a:t>
            </a:r>
            <a:r>
              <a:rPr lang="ru-RU" sz="2800" i="1" dirty="0">
                <a:latin typeface="TimesNewRoman,Italic"/>
              </a:rPr>
              <a:t>), наличие и </a:t>
            </a:r>
            <a:r>
              <a:rPr lang="ru-RU" sz="2800" i="1" dirty="0" smtClean="0">
                <a:latin typeface="TimesNewRoman,Italic"/>
              </a:rPr>
              <a:t>корректность теоретических положений                            </a:t>
            </a:r>
            <a:r>
              <a:rPr lang="ru-RU" sz="2800" b="1" i="1" dirty="0" smtClean="0">
                <a:latin typeface="TimesNewRoman,Italic"/>
              </a:rPr>
              <a:t>- 2 б.</a:t>
            </a:r>
          </a:p>
          <a:p>
            <a:pPr marL="109728" indent="0">
              <a:buNone/>
            </a:pPr>
            <a:r>
              <a:rPr lang="ru-RU" sz="2800" b="1" i="1" dirty="0" smtClean="0">
                <a:latin typeface="TimesNewRoman,Italic"/>
              </a:rPr>
              <a:t>К3 - </a:t>
            </a:r>
            <a:r>
              <a:rPr lang="ru-RU" sz="2800" b="1" dirty="0">
                <a:latin typeface="TimesNewRoman,Bold"/>
              </a:rPr>
              <a:t>Теоретическое содержание мини-сочинения: </a:t>
            </a:r>
            <a:r>
              <a:rPr lang="ru-RU" sz="2800" i="1" dirty="0">
                <a:latin typeface="TimesNewRoman,Italic"/>
              </a:rPr>
              <a:t>наличие и</a:t>
            </a:r>
          </a:p>
          <a:p>
            <a:pPr marL="109728" indent="0">
              <a:buNone/>
            </a:pPr>
            <a:r>
              <a:rPr lang="ru-RU" sz="2800" i="1" dirty="0">
                <a:latin typeface="TimesNewRoman,Italic"/>
              </a:rPr>
              <a:t>корректность рассуждений, </a:t>
            </a:r>
            <a:r>
              <a:rPr lang="ru-RU" sz="2800" i="1" dirty="0" smtClean="0">
                <a:latin typeface="TimesNewRoman,Italic"/>
              </a:rPr>
              <a:t>выводов        - </a:t>
            </a:r>
            <a:r>
              <a:rPr lang="ru-RU" sz="2800" b="1" i="1" dirty="0" smtClean="0">
                <a:latin typeface="TimesNewRoman,Italic"/>
              </a:rPr>
              <a:t>1 б.</a:t>
            </a:r>
          </a:p>
          <a:p>
            <a:pPr marL="109728" indent="0">
              <a:buNone/>
            </a:pPr>
            <a:r>
              <a:rPr lang="ru-RU" sz="2800" b="1" i="1" dirty="0" smtClean="0">
                <a:latin typeface="TimesNewRoman,Italic"/>
              </a:rPr>
              <a:t>К4 - </a:t>
            </a:r>
            <a:r>
              <a:rPr lang="ru-RU" sz="2800" b="1" dirty="0">
                <a:latin typeface="TimesNewRoman,Bold"/>
              </a:rPr>
              <a:t>Качество приводимых социальных фактов и </a:t>
            </a:r>
            <a:r>
              <a:rPr lang="ru-RU" sz="2800" b="1" dirty="0" smtClean="0">
                <a:latin typeface="TimesNewRoman,Bold"/>
              </a:rPr>
              <a:t>примеров                                                      - 2 б.</a:t>
            </a:r>
            <a:endParaRPr lang="ru-RU" sz="2800" b="1" i="1" dirty="0" smtClean="0">
              <a:latin typeface="TimesNewRoman,Italic"/>
            </a:endParaRPr>
          </a:p>
          <a:p>
            <a:endParaRPr lang="ru-RU" sz="2800" b="1" i="1" dirty="0">
              <a:latin typeface="TimesNewRoman,Italic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Критерии оценки задания №29 в 2019 г.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8942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Ноябрь 2018 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Практико-ориентированный семинар учителей истории и обществознания «Духовно-нравственный и краеведческий аспекты в преподавании истории и обществознания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ООШ №31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Февраль 2019 г. </a:t>
            </a:r>
            <a:r>
              <a:rPr lang="ru-RU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Практико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ориентированный семинар учителей истории и обществознания «Проектирование современного урока истории и обществознания в условиях реализации требований ФГОС. Организация исследовательской деятельности обучающихся</a:t>
            </a:r>
            <a:r>
              <a:rPr lang="ru-RU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 - </a:t>
            </a:r>
            <a:r>
              <a:rPr lang="ru-RU" sz="28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СОШ №28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112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/>
              <a:t>3. Март 2019 г</a:t>
            </a:r>
            <a:r>
              <a:rPr lang="ru-RU" dirty="0"/>
              <a:t>. Мастер-классы учителей истории и обществознания «Использование современных педагогических технологий на уроках истории и обществознания как фактор повышения качества гуманитарного образования</a:t>
            </a:r>
            <a:r>
              <a:rPr lang="ru-RU" dirty="0" smtClean="0"/>
              <a:t>».</a:t>
            </a:r>
          </a:p>
          <a:p>
            <a:pPr marL="109728" indent="0">
              <a:buNone/>
            </a:pPr>
            <a:r>
              <a:rPr lang="ru-RU" dirty="0"/>
              <a:t>4. </a:t>
            </a:r>
            <a:r>
              <a:rPr lang="ru-RU" dirty="0" smtClean="0"/>
              <a:t>26.03.2019 г. - VI научно-практический форум </a:t>
            </a:r>
            <a:r>
              <a:rPr lang="ru-RU" dirty="0"/>
              <a:t>«Дни истории в Кузбассе</a:t>
            </a:r>
            <a:r>
              <a:rPr lang="ru-RU" dirty="0" smtClean="0"/>
              <a:t>»</a:t>
            </a:r>
          </a:p>
          <a:p>
            <a:pPr marL="109728" indent="0">
              <a:buNone/>
            </a:pPr>
            <a:r>
              <a:rPr lang="ru-RU" dirty="0" smtClean="0"/>
              <a:t>5. Школьный этап </a:t>
            </a:r>
            <a:r>
              <a:rPr lang="ru-RU" dirty="0" err="1" smtClean="0"/>
              <a:t>ВсОШ</a:t>
            </a:r>
            <a:r>
              <a:rPr lang="ru-RU" dirty="0" smtClean="0"/>
              <a:t>:</a:t>
            </a:r>
          </a:p>
          <a:p>
            <a:pPr marL="109728" indent="0">
              <a:buNone/>
            </a:pPr>
            <a:r>
              <a:rPr lang="ru-RU" dirty="0" smtClean="0"/>
              <a:t>27.09 – экономика</a:t>
            </a:r>
          </a:p>
          <a:p>
            <a:pPr marL="109728" indent="0">
              <a:buNone/>
            </a:pPr>
            <a:r>
              <a:rPr lang="ru-RU" dirty="0" smtClean="0"/>
              <a:t>25.10 – история</a:t>
            </a:r>
          </a:p>
          <a:p>
            <a:pPr marL="109728" indent="0">
              <a:buNone/>
            </a:pPr>
            <a:r>
              <a:rPr lang="ru-RU" dirty="0" smtClean="0"/>
              <a:t>29.10 – право</a:t>
            </a:r>
          </a:p>
          <a:p>
            <a:pPr marL="109728" indent="0">
              <a:buNone/>
            </a:pPr>
            <a:r>
              <a:rPr lang="ru-RU" dirty="0" smtClean="0"/>
              <a:t>30.10 - обществознание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83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075488"/>
              </p:ext>
            </p:extLst>
          </p:nvPr>
        </p:nvGraphicFramePr>
        <p:xfrm>
          <a:off x="395536" y="1772816"/>
          <a:ext cx="8229600" cy="45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512168">
                <a:tc gridSpan="2">
                  <a:txBody>
                    <a:bodyPr/>
                    <a:lstStyle/>
                    <a:p>
                      <a:r>
                        <a:rPr lang="ru-RU" sz="2400" dirty="0" smtClean="0"/>
                        <a:t>Средний  тестовый балл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400" dirty="0" smtClean="0"/>
                        <a:t>Средняя отметка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12168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2017г.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2018 г.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2017г.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2018 г.</a:t>
                      </a:r>
                      <a:endParaRPr lang="ru-RU" sz="2400" b="1" dirty="0"/>
                    </a:p>
                  </a:txBody>
                  <a:tcPr/>
                </a:tc>
              </a:tr>
              <a:tr h="1512168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19,9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21,5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3,3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3,4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Анализ результатов выпускников города Киселевска на ОГЭ по истории 2017 и 2018 гг.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7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Кемеровской области – 46%</a:t>
            </a:r>
          </a:p>
          <a:p>
            <a:r>
              <a:rPr lang="ru-RU" dirty="0" smtClean="0"/>
              <a:t>По Киселевску – 32,1%</a:t>
            </a:r>
          </a:p>
          <a:p>
            <a:endParaRPr lang="ru-RU" dirty="0"/>
          </a:p>
          <a:p>
            <a:pPr marL="109728" indent="0">
              <a:buNone/>
            </a:pPr>
            <a:r>
              <a:rPr lang="ru-RU" dirty="0" smtClean="0"/>
              <a:t>«Абсолютно </a:t>
            </a:r>
            <a:r>
              <a:rPr lang="ru-RU" dirty="0"/>
              <a:t>худшие показатели по качеству </a:t>
            </a:r>
            <a:r>
              <a:rPr lang="ru-RU" dirty="0" err="1"/>
              <a:t>обученности</a:t>
            </a:r>
            <a:r>
              <a:rPr lang="ru-RU" dirty="0"/>
              <a:t> в 2018 г. </a:t>
            </a:r>
            <a:r>
              <a:rPr lang="ru-RU" dirty="0" smtClean="0"/>
              <a:t>показали учащиеся </a:t>
            </a:r>
            <a:r>
              <a:rPr lang="ru-RU" dirty="0"/>
              <a:t>гг. Киселевск (32,1%) и Мыски (33,3%), а также Тяжинского </a:t>
            </a:r>
            <a:r>
              <a:rPr lang="ru-RU" dirty="0" smtClean="0"/>
              <a:t>района (23,3%)»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</a:t>
            </a:r>
            <a:r>
              <a:rPr lang="ru-RU" dirty="0" err="1" smtClean="0"/>
              <a:t>обученности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029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909549"/>
              </p:ext>
            </p:extLst>
          </p:nvPr>
        </p:nvGraphicFramePr>
        <p:xfrm>
          <a:off x="457200" y="1412776"/>
          <a:ext cx="8229600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50973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«2»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«3»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«4»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«5»</a:t>
                      </a:r>
                      <a:endParaRPr lang="ru-RU" sz="2800" dirty="0"/>
                    </a:p>
                  </a:txBody>
                  <a:tcPr/>
                </a:tc>
              </a:tr>
              <a:tr h="1441375">
                <a:tc>
                  <a:txBody>
                    <a:bodyPr/>
                    <a:lstStyle/>
                    <a:p>
                      <a:r>
                        <a:rPr lang="ru-RU" dirty="0" smtClean="0"/>
                        <a:t>Кемеровская область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4,5%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49,6%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36,2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3,6%</a:t>
                      </a:r>
                      <a:endParaRPr lang="ru-RU" sz="2800" dirty="0"/>
                    </a:p>
                  </a:txBody>
                  <a:tcPr/>
                </a:tc>
              </a:tr>
              <a:tr h="1441375">
                <a:tc>
                  <a:txBody>
                    <a:bodyPr/>
                    <a:lstStyle/>
                    <a:p>
                      <a:r>
                        <a:rPr lang="ru-RU" dirty="0" smtClean="0"/>
                        <a:t>Киселевск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0%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67,9%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28,6%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9,8%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Качество </a:t>
            </a:r>
            <a:r>
              <a:rPr lang="ru-RU" dirty="0" err="1"/>
              <a:t>обученности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35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Количество </a:t>
            </a:r>
            <a:r>
              <a:rPr lang="ru-RU" sz="2400" dirty="0"/>
              <a:t>у</a:t>
            </a:r>
            <a:r>
              <a:rPr lang="ru-RU" sz="2400" dirty="0" smtClean="0"/>
              <a:t>частников – 610</a:t>
            </a:r>
          </a:p>
          <a:p>
            <a:r>
              <a:rPr lang="ru-RU" sz="2400" dirty="0" smtClean="0"/>
              <a:t>Средний балл – </a:t>
            </a:r>
            <a:r>
              <a:rPr lang="ru-RU" sz="2400" dirty="0" smtClean="0">
                <a:solidFill>
                  <a:srgbClr val="FF0000"/>
                </a:solidFill>
              </a:rPr>
              <a:t>20,1</a:t>
            </a:r>
            <a:r>
              <a:rPr lang="ru-RU" sz="2400" dirty="0" smtClean="0"/>
              <a:t> (по Кемеровской области – </a:t>
            </a:r>
            <a:r>
              <a:rPr lang="ru-RU" sz="2400" dirty="0" smtClean="0">
                <a:solidFill>
                  <a:srgbClr val="FF0000"/>
                </a:solidFill>
              </a:rPr>
              <a:t>22,3</a:t>
            </a:r>
            <a:r>
              <a:rPr lang="ru-RU" sz="2400" dirty="0" smtClean="0"/>
              <a:t>)   Средняя отметка – 3,1 (по Кемеровской области – 3,3)</a:t>
            </a:r>
          </a:p>
          <a:p>
            <a:r>
              <a:rPr lang="ru-RU" sz="2400" dirty="0" smtClean="0"/>
              <a:t>Качество </a:t>
            </a:r>
            <a:r>
              <a:rPr lang="ru-RU" sz="2400" dirty="0" err="1" smtClean="0"/>
              <a:t>обученности</a:t>
            </a:r>
            <a:r>
              <a:rPr lang="ru-RU" sz="2400" dirty="0" smtClean="0"/>
              <a:t>  - </a:t>
            </a:r>
            <a:r>
              <a:rPr lang="ru-RU" sz="2400" dirty="0" smtClean="0">
                <a:solidFill>
                  <a:srgbClr val="FF0000"/>
                </a:solidFill>
              </a:rPr>
              <a:t>21,5</a:t>
            </a:r>
            <a:r>
              <a:rPr lang="ru-RU" sz="2400" dirty="0" smtClean="0"/>
              <a:t> (по Кемеровской области – </a:t>
            </a:r>
            <a:r>
              <a:rPr lang="ru-RU" sz="2400" dirty="0" smtClean="0">
                <a:solidFill>
                  <a:srgbClr val="FF0000"/>
                </a:solidFill>
              </a:rPr>
              <a:t>35,4</a:t>
            </a:r>
            <a:r>
              <a:rPr lang="ru-RU" sz="2400" dirty="0" smtClean="0"/>
              <a:t>)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РЕЗУЛЬТАТЫ </a:t>
            </a:r>
            <a:r>
              <a:rPr lang="ru-RU" sz="2400" dirty="0" smtClean="0"/>
              <a:t>ОГЭ ПО обществознанию выпускников г. Киселевска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228975"/>
              </p:ext>
            </p:extLst>
          </p:nvPr>
        </p:nvGraphicFramePr>
        <p:xfrm>
          <a:off x="467544" y="3680761"/>
          <a:ext cx="8496944" cy="2268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118"/>
                <a:gridCol w="1062118"/>
                <a:gridCol w="1062118"/>
                <a:gridCol w="1062118"/>
                <a:gridCol w="1062118"/>
                <a:gridCol w="1062118"/>
                <a:gridCol w="1062118"/>
                <a:gridCol w="1062118"/>
              </a:tblGrid>
              <a:tr h="481888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«2»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«3»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«4»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«5»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23525"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</a:tr>
              <a:tr h="1026833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63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10,3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416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68,2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129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21,2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0,3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23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366780"/>
              </p:ext>
            </p:extLst>
          </p:nvPr>
        </p:nvGraphicFramePr>
        <p:xfrm>
          <a:off x="457200" y="2564905"/>
          <a:ext cx="8229600" cy="3816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3117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«2»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«3»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«4»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«5»</a:t>
                      </a:r>
                      <a:endParaRPr lang="ru-RU" sz="2800" dirty="0"/>
                    </a:p>
                  </a:txBody>
                  <a:tcPr/>
                </a:tc>
              </a:tr>
              <a:tr h="1252342">
                <a:tc>
                  <a:txBody>
                    <a:bodyPr/>
                    <a:lstStyle/>
                    <a:p>
                      <a:r>
                        <a:rPr lang="ru-RU" dirty="0" smtClean="0"/>
                        <a:t>Кемеровская область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6%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58,6%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33%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2,3%</a:t>
                      </a:r>
                      <a:endParaRPr lang="ru-RU" sz="2800" dirty="0"/>
                    </a:p>
                  </a:txBody>
                  <a:tcPr/>
                </a:tc>
              </a:tr>
              <a:tr h="1252342">
                <a:tc>
                  <a:txBody>
                    <a:bodyPr/>
                    <a:lstStyle/>
                    <a:p>
                      <a:r>
                        <a:rPr lang="ru-RU" dirty="0" smtClean="0"/>
                        <a:t>Киселевск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10,3%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68,2%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21,2%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0,3%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Качество </a:t>
            </a:r>
            <a:r>
              <a:rPr lang="ru-RU" dirty="0" err="1" smtClean="0"/>
              <a:t>обученности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124745"/>
            <a:ext cx="63904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По Кемеровской области – 35,3%</a:t>
            </a:r>
          </a:p>
          <a:p>
            <a:r>
              <a:rPr lang="ru-RU" sz="2800" dirty="0" smtClean="0"/>
              <a:t>По Киселевску – 21,5%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6267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b="1" dirty="0" smtClean="0"/>
              <a:t>Распределение среднего тестового балла</a:t>
            </a:r>
            <a:r>
              <a:rPr lang="ru-RU" dirty="0" smtClean="0"/>
              <a:t>:</a:t>
            </a:r>
          </a:p>
          <a:p>
            <a:pPr marL="109728" indent="0">
              <a:buNone/>
            </a:pPr>
            <a:r>
              <a:rPr lang="ru-RU" dirty="0" smtClean="0"/>
              <a:t>СПО – 16,5%</a:t>
            </a:r>
          </a:p>
          <a:p>
            <a:pPr marL="109728" indent="0">
              <a:buNone/>
            </a:pPr>
            <a:r>
              <a:rPr lang="ru-RU" dirty="0" smtClean="0"/>
              <a:t>Киселевск – 20,1%</a:t>
            </a:r>
          </a:p>
          <a:p>
            <a:pPr marL="109728" indent="0">
              <a:buNone/>
            </a:pPr>
            <a:r>
              <a:rPr lang="ru-RU" dirty="0" err="1" smtClean="0"/>
              <a:t>Тисульский</a:t>
            </a:r>
            <a:r>
              <a:rPr lang="ru-RU" dirty="0" smtClean="0"/>
              <a:t> район – 20,2%</a:t>
            </a:r>
          </a:p>
          <a:p>
            <a:pPr marL="109728" indent="0">
              <a:buNone/>
            </a:pPr>
            <a:r>
              <a:rPr lang="ru-RU" dirty="0" smtClean="0"/>
              <a:t>Тяжинский район – 20,2%</a:t>
            </a:r>
          </a:p>
          <a:p>
            <a:pPr marL="109728" indent="0">
              <a:buNone/>
            </a:pPr>
            <a:r>
              <a:rPr lang="ru-RU" dirty="0" smtClean="0"/>
              <a:t>Кемеровский район – 20,8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КЕМЕРОВСКАЯ ОБЛАСТЬ – 22,3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09728" lvl="0">
              <a:spcBef>
                <a:spcPts val="400"/>
              </a:spcBef>
            </a:pPr>
            <a:r>
              <a:rPr lang="ru-RU" sz="2800" dirty="0">
                <a:solidFill>
                  <a:prstClr val="black"/>
                </a:solidFill>
                <a:effectLst/>
                <a:ea typeface="+mn-ea"/>
                <a:cs typeface="+mn-cs"/>
              </a:rPr>
              <a:t>Худшие показатели по итогам ОГЭ по обществознанию</a:t>
            </a:r>
            <a:br>
              <a:rPr lang="ru-RU" sz="2800" dirty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9367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b="1" dirty="0" smtClean="0"/>
              <a:t>Распределение средней отметки</a:t>
            </a:r>
            <a:r>
              <a:rPr lang="ru-RU" dirty="0" smtClean="0"/>
              <a:t>:</a:t>
            </a:r>
          </a:p>
          <a:p>
            <a:pPr marL="109728" indent="0">
              <a:buNone/>
            </a:pPr>
            <a:r>
              <a:rPr lang="ru-RU" dirty="0" smtClean="0"/>
              <a:t>СПО – 2,8</a:t>
            </a:r>
          </a:p>
          <a:p>
            <a:pPr marL="109728" indent="0">
              <a:buNone/>
            </a:pPr>
            <a:r>
              <a:rPr lang="ru-RU" dirty="0" smtClean="0"/>
              <a:t>Киселевск – 3,1</a:t>
            </a:r>
          </a:p>
          <a:p>
            <a:pPr marL="109728" indent="0">
              <a:buNone/>
            </a:pPr>
            <a:r>
              <a:rPr lang="ru-RU" dirty="0" err="1" smtClean="0"/>
              <a:t>Тисульский</a:t>
            </a:r>
            <a:r>
              <a:rPr lang="ru-RU" dirty="0" smtClean="0"/>
              <a:t> район – 3,1</a:t>
            </a:r>
          </a:p>
          <a:p>
            <a:pPr marL="109728" indent="0">
              <a:buNone/>
            </a:pPr>
            <a:r>
              <a:rPr lang="ru-RU" dirty="0" smtClean="0"/>
              <a:t>Тяжинский район – 3,1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КЕМЕРОВСКАЯ ОБЛАСТЬ – 3,3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09728" lvl="0">
              <a:spcBef>
                <a:spcPts val="400"/>
              </a:spcBef>
            </a:pPr>
            <a:r>
              <a:rPr lang="ru-RU" sz="2800" dirty="0">
                <a:solidFill>
                  <a:prstClr val="black"/>
                </a:solidFill>
                <a:effectLst/>
                <a:ea typeface="+mn-ea"/>
                <a:cs typeface="+mn-cs"/>
              </a:rPr>
              <a:t>Худшие показатели по итогам ОГЭ по обществознанию</a:t>
            </a:r>
            <a:br>
              <a:rPr lang="ru-RU" sz="2800" dirty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3750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190</TotalTime>
  <Words>2179</Words>
  <Application>Microsoft Office PowerPoint</Application>
  <PresentationFormat>Экран (4:3)</PresentationFormat>
  <Paragraphs>1240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Открытая</vt:lpstr>
      <vt:lpstr>Результаты ГИА 2018 г. по истории и обществознанию: анализ проблем и поиск путей их решения.</vt:lpstr>
      <vt:lpstr>РЕЗУЛЬТАТЫ ОГЭ ПО ИСТОРИИ выпускников  г. Киселевска</vt:lpstr>
      <vt:lpstr>Анализ результатов выпускников города Киселевска на ОГЭ по истории 2017 и 2018 гг. </vt:lpstr>
      <vt:lpstr>Качество обученности</vt:lpstr>
      <vt:lpstr>Качество обученности</vt:lpstr>
      <vt:lpstr>РЕЗУЛЬТАТЫ ОГЭ ПО обществознанию выпускников г. Киселевска</vt:lpstr>
      <vt:lpstr>Качество обученности </vt:lpstr>
      <vt:lpstr>Худшие показатели по итогам ОГЭ по обществознанию </vt:lpstr>
      <vt:lpstr>Худшие показатели по итогам ОГЭ по обществознанию </vt:lpstr>
      <vt:lpstr>Анализ итогов ЕГЭ – 2018 г. по истории </vt:lpstr>
      <vt:lpstr> Результаты ЕГЭ по истории в разрезе школ </vt:lpstr>
      <vt:lpstr>Распределение среднего тестового балла по истории в разрезе школ</vt:lpstr>
      <vt:lpstr>Изменение среднего тестового балла по годам </vt:lpstr>
      <vt:lpstr>Анализ итогов ЕГЭ по истории в разрезе выполнения каждого задания части 1 </vt:lpstr>
      <vt:lpstr>Презентация PowerPoint</vt:lpstr>
      <vt:lpstr>Анализ итогов ЕГЭ по истории в разрезе выполнения каждого задания части 2 </vt:lpstr>
      <vt:lpstr>Анализ итогов ЕГЭ – 2018 г. по обществознанию </vt:lpstr>
      <vt:lpstr>Результаты ЕГЭ по обществознанию в разрезе школ </vt:lpstr>
      <vt:lpstr>Распределение среднего тестового балла по обществознанию в разрезе школ </vt:lpstr>
      <vt:lpstr>Изменение среднего тестового балла по годам </vt:lpstr>
      <vt:lpstr>Анализ итогов ЕГЭ по обществознанию в разрезе выполнения каждого задания части 1 </vt:lpstr>
      <vt:lpstr>Анализ итогов ЕГЭ по обществознанию в разрезе выполнения каждого задания части 2 </vt:lpstr>
      <vt:lpstr>Критерии оценки задания №28</vt:lpstr>
      <vt:lpstr>Критерии оценки задания №29 в 2019 г.</vt:lpstr>
      <vt:lpstr>План работы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ГИА 2018 г. по истории и обществознанию: анализ проблем и поиск путей их решения.</dc:title>
  <dc:creator>user</dc:creator>
  <cp:lastModifiedBy>user</cp:lastModifiedBy>
  <cp:revision>25</cp:revision>
  <dcterms:created xsi:type="dcterms:W3CDTF">2018-09-18T07:26:26Z</dcterms:created>
  <dcterms:modified xsi:type="dcterms:W3CDTF">2018-09-19T06:39:02Z</dcterms:modified>
</cp:coreProperties>
</file>